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4" r:id="rId4"/>
    <p:sldId id="259" r:id="rId5"/>
    <p:sldId id="275" r:id="rId6"/>
    <p:sldId id="276" r:id="rId7"/>
    <p:sldId id="286" r:id="rId8"/>
    <p:sldId id="277" r:id="rId9"/>
    <p:sldId id="261" r:id="rId10"/>
    <p:sldId id="257" r:id="rId11"/>
    <p:sldId id="260" r:id="rId12"/>
    <p:sldId id="287" r:id="rId13"/>
    <p:sldId id="262" r:id="rId14"/>
    <p:sldId id="279" r:id="rId15"/>
    <p:sldId id="272" r:id="rId16"/>
    <p:sldId id="273" r:id="rId17"/>
    <p:sldId id="281" r:id="rId18"/>
    <p:sldId id="269" r:id="rId19"/>
    <p:sldId id="270" r:id="rId20"/>
    <p:sldId id="264" r:id="rId21"/>
    <p:sldId id="265" r:id="rId22"/>
    <p:sldId id="280" r:id="rId23"/>
    <p:sldId id="282" r:id="rId24"/>
    <p:sldId id="274" r:id="rId25"/>
    <p:sldId id="267" r:id="rId26"/>
    <p:sldId id="283" r:id="rId27"/>
    <p:sldId id="271" r:id="rId28"/>
    <p:sldId id="278" r:id="rId29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75102"/>
    <a:srgbClr val="FF9D00"/>
    <a:srgbClr val="FF6702"/>
    <a:srgbClr val="FF3305"/>
    <a:srgbClr val="CF3E00"/>
    <a:srgbClr val="236F7A"/>
    <a:srgbClr val="EEB42D"/>
    <a:srgbClr val="FFEE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7" autoAdjust="0"/>
    <p:restoredTop sz="94649" autoAdjust="0"/>
  </p:normalViewPr>
  <p:slideViewPr>
    <p:cSldViewPr>
      <p:cViewPr varScale="1">
        <p:scale>
          <a:sx n="70" d="100"/>
          <a:sy n="70" d="100"/>
        </p:scale>
        <p:origin x="8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914400"/>
            <a:ext cx="3352800" cy="3581400"/>
          </a:xfrm>
        </p:spPr>
        <p:txBody>
          <a:bodyPr/>
          <a:lstStyle>
            <a:lvl1pPr>
              <a:lnSpc>
                <a:spcPct val="150000"/>
              </a:lnSpc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4724400"/>
            <a:ext cx="3352800" cy="94615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F56D1B-61EF-40C7-80DF-04E413515E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CDDFF-53CA-46CF-A9A3-4B67B794E8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29450" y="304800"/>
            <a:ext cx="1809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304800"/>
            <a:ext cx="5276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85120-5245-4433-98F0-6239CBE055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5C9D-5813-4F72-9AE8-133E0A0DF1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EFEF9-A0C6-4F2E-82C6-0F258967B8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0200" y="1371600"/>
            <a:ext cx="35433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371600"/>
            <a:ext cx="35433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055DE-B753-445E-B930-59E02205B4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7BA0C1-26B1-480A-8965-035D983423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7C5A1-57E9-440E-8B44-FA0E296FA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E34BD-79DF-4BF1-9401-86B963595A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BDF985-C2C9-4FC4-A544-484BA0B3E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B0A5D-0B11-4EBF-A771-A6E7368ED1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00200" y="304800"/>
            <a:ext cx="7239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0200" y="1371600"/>
            <a:ext cx="72390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95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43800" y="62484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>
                <a:cs typeface="+mn-cs"/>
              </a:defRPr>
            </a:lvl1pPr>
          </a:lstStyle>
          <a:p>
            <a:pPr>
              <a:defRPr/>
            </a:pPr>
            <a:fld id="{92C516BB-441A-4841-B93D-98505AB03E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5791200" cy="3581400"/>
          </a:xfrm>
        </p:spPr>
        <p:txBody>
          <a:bodyPr/>
          <a:lstStyle/>
          <a:p>
            <a:r>
              <a:rPr lang="en-US" sz="3600" dirty="0" smtClean="0"/>
              <a:t>Names and Formulas of Compounds</a:t>
            </a:r>
            <a:endParaRPr 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Formula unit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Simplest ratio of the ions in an ionic compound</a:t>
            </a:r>
          </a:p>
          <a:p>
            <a:r>
              <a:rPr lang="en-US" dirty="0" err="1" smtClean="0"/>
              <a:t>CuO</a:t>
            </a:r>
            <a:r>
              <a:rPr lang="en-US" dirty="0" smtClean="0"/>
              <a:t> not Cu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Binary compounds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Made up of two </a:t>
            </a:r>
            <a:r>
              <a:rPr lang="en-US" b="1" smtClean="0"/>
              <a:t>ELEMENTS</a:t>
            </a:r>
            <a:r>
              <a:rPr lang="en-US" smtClean="0"/>
              <a:t>, not </a:t>
            </a:r>
            <a:r>
              <a:rPr lang="en-US" u="sng" smtClean="0"/>
              <a:t>atoms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0"/>
            <a:ext cx="7239000" cy="914400"/>
          </a:xfrm>
        </p:spPr>
        <p:txBody>
          <a:bodyPr/>
          <a:lstStyle/>
          <a:p>
            <a:r>
              <a:rPr lang="en-US" dirty="0" err="1" smtClean="0"/>
              <a:t>Cation</a:t>
            </a:r>
            <a:r>
              <a:rPr lang="en-US" dirty="0" smtClean="0"/>
              <a:t> and anion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685800"/>
            <a:ext cx="7620000" cy="5334000"/>
          </a:xfrm>
        </p:spPr>
        <p:txBody>
          <a:bodyPr/>
          <a:lstStyle/>
          <a:p>
            <a:r>
              <a:rPr lang="en-US" dirty="0" err="1" smtClean="0"/>
              <a:t>Cation</a:t>
            </a:r>
            <a:r>
              <a:rPr lang="en-US" dirty="0" smtClean="0"/>
              <a:t>- positive ion, usually a metal</a:t>
            </a:r>
          </a:p>
          <a:p>
            <a:pPr lvl="1"/>
            <a:r>
              <a:rPr lang="en-US" dirty="0" smtClean="0"/>
              <a:t>Written first in the name and the formula</a:t>
            </a:r>
          </a:p>
          <a:p>
            <a:pPr lvl="1"/>
            <a:r>
              <a:rPr lang="en-US" dirty="0" smtClean="0"/>
              <a:t>Is the element name</a:t>
            </a:r>
          </a:p>
          <a:p>
            <a:pPr lvl="1"/>
            <a:r>
              <a:rPr lang="en-US" dirty="0" smtClean="0"/>
              <a:t>Roman numeral in parentheses gives the charge for elements that have more than one possible charge</a:t>
            </a:r>
          </a:p>
          <a:p>
            <a:r>
              <a:rPr lang="en-US" dirty="0" smtClean="0"/>
              <a:t>Anion- negative ion, a nonmetal or metalloid</a:t>
            </a:r>
          </a:p>
          <a:p>
            <a:pPr lvl="1"/>
            <a:r>
              <a:rPr lang="en-US" dirty="0" smtClean="0"/>
              <a:t>Written last in the name and formula</a:t>
            </a:r>
          </a:p>
          <a:p>
            <a:pPr lvl="1"/>
            <a:r>
              <a:rPr lang="en-US" dirty="0" smtClean="0"/>
              <a:t>Drop element ending and add suffix –ide</a:t>
            </a:r>
          </a:p>
          <a:p>
            <a:pPr lvl="1"/>
            <a:r>
              <a:rPr lang="en-US" dirty="0" smtClean="0"/>
              <a:t>Ex: oxygen=oxide, chlorine=chloride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39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382000" cy="914400"/>
          </a:xfrm>
        </p:spPr>
        <p:txBody>
          <a:bodyPr/>
          <a:lstStyle/>
          <a:p>
            <a:r>
              <a:rPr lang="en-US" sz="3200" dirty="0" smtClean="0"/>
              <a:t>Writing formulas for binary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066800"/>
            <a:ext cx="7239000" cy="5029200"/>
          </a:xfrm>
        </p:spPr>
        <p:txBody>
          <a:bodyPr/>
          <a:lstStyle/>
          <a:p>
            <a:r>
              <a:rPr lang="en-US" sz="2800" dirty="0" smtClean="0"/>
              <a:t>Determine the charge on the </a:t>
            </a:r>
            <a:r>
              <a:rPr lang="en-US" sz="2800" dirty="0" err="1" smtClean="0"/>
              <a:t>cation</a:t>
            </a:r>
            <a:endParaRPr lang="en-US" sz="2800" dirty="0" smtClean="0"/>
          </a:p>
          <a:p>
            <a:r>
              <a:rPr lang="en-US" sz="2800" dirty="0" smtClean="0"/>
              <a:t>Determine the charge on the anion</a:t>
            </a:r>
          </a:p>
          <a:p>
            <a:r>
              <a:rPr lang="en-US" sz="2800" dirty="0" err="1" smtClean="0"/>
              <a:t>Criss</a:t>
            </a:r>
            <a:r>
              <a:rPr lang="en-US" sz="2800" dirty="0" smtClean="0"/>
              <a:t> cross the </a:t>
            </a:r>
            <a:r>
              <a:rPr lang="en-US" sz="2800" dirty="0" smtClean="0">
                <a:solidFill>
                  <a:srgbClr val="FF0000"/>
                </a:solidFill>
              </a:rPr>
              <a:t>numbers</a:t>
            </a:r>
            <a:r>
              <a:rPr lang="en-US" sz="2800" dirty="0" smtClean="0"/>
              <a:t>, NOT the + and -</a:t>
            </a:r>
          </a:p>
          <a:p>
            <a:r>
              <a:rPr lang="en-US" sz="2800" dirty="0" smtClean="0"/>
              <a:t>Write the formula:</a:t>
            </a:r>
          </a:p>
          <a:p>
            <a:pPr lvl="1"/>
            <a:r>
              <a:rPr lang="en-US" dirty="0" smtClean="0"/>
              <a:t> </a:t>
            </a:r>
            <a:r>
              <a:rPr lang="en-US" sz="2400" dirty="0" err="1" smtClean="0"/>
              <a:t>Cation</a:t>
            </a:r>
            <a:r>
              <a:rPr lang="en-US" sz="2400" dirty="0" smtClean="0"/>
              <a:t> symbol first with subscripts to show how many are in the formula</a:t>
            </a:r>
          </a:p>
          <a:p>
            <a:pPr lvl="1"/>
            <a:r>
              <a:rPr lang="en-US" sz="2400" dirty="0" smtClean="0"/>
              <a:t>Anion symbol last with subscripts to show how many are in the formula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</a:rPr>
              <a:t>Simplify if needed </a:t>
            </a:r>
            <a:r>
              <a:rPr lang="en-US" sz="2400" dirty="0" smtClean="0"/>
              <a:t>to get smallest whole number ratio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formulas for:</a:t>
            </a:r>
          </a:p>
          <a:p>
            <a:r>
              <a:rPr lang="en-US" dirty="0" smtClean="0"/>
              <a:t>The compound formed from magnesium and fluorine</a:t>
            </a:r>
          </a:p>
          <a:p>
            <a:r>
              <a:rPr lang="en-US" dirty="0" smtClean="0"/>
              <a:t>compound formed from aluminum and oxygen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formulas from names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name will tell you which elements are involved</a:t>
            </a:r>
          </a:p>
          <a:p>
            <a:r>
              <a:rPr lang="en-US" dirty="0" smtClean="0"/>
              <a:t>Follow the same rules already given</a:t>
            </a:r>
          </a:p>
          <a:p>
            <a:r>
              <a:rPr lang="en-US" dirty="0" smtClean="0"/>
              <a:t>EX: magnesium sulfide</a:t>
            </a:r>
          </a:p>
          <a:p>
            <a:r>
              <a:rPr lang="en-US" dirty="0" smtClean="0"/>
              <a:t>EX: sodium hydride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formulas for each of the following ionic compounds:</a:t>
            </a:r>
          </a:p>
          <a:p>
            <a:pPr marL="514350" indent="-514350">
              <a:buAutoNum type="arabicPeriod"/>
            </a:pPr>
            <a:r>
              <a:rPr lang="en-US" dirty="0" smtClean="0"/>
              <a:t>Sodium fluoride</a:t>
            </a:r>
          </a:p>
          <a:p>
            <a:pPr marL="514350" indent="-514350">
              <a:buAutoNum type="arabicPeriod"/>
            </a:pPr>
            <a:r>
              <a:rPr lang="en-US" dirty="0" smtClean="0"/>
              <a:t>Aluminum chloride</a:t>
            </a:r>
          </a:p>
          <a:p>
            <a:pPr marL="514350" indent="-514350">
              <a:buAutoNum type="arabicPeriod"/>
            </a:pPr>
            <a:r>
              <a:rPr lang="en-US" dirty="0" smtClean="0"/>
              <a:t>Barium sulfide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Ions with multiple charges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elements can form ions with different charges</a:t>
            </a:r>
          </a:p>
          <a:p>
            <a:r>
              <a:rPr lang="en-US" dirty="0" smtClean="0"/>
              <a:t>Example: copper can have +1 or +2 charge</a:t>
            </a:r>
          </a:p>
          <a:p>
            <a:r>
              <a:rPr lang="en-US" dirty="0" smtClean="0"/>
              <a:t>This affects the chemical formula and the properties of the compound formed</a:t>
            </a:r>
          </a:p>
          <a:p>
            <a:r>
              <a:rPr lang="en-US" dirty="0" smtClean="0"/>
              <a:t>Must indicate which charge is present for that 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44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Ions with multiple charges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Stock system</a:t>
            </a:r>
          </a:p>
          <a:p>
            <a:pPr lvl="1"/>
            <a:r>
              <a:rPr lang="en-US" dirty="0" smtClean="0"/>
              <a:t>Uses parentheses and Roman numerals to indicate charge</a:t>
            </a:r>
          </a:p>
          <a:p>
            <a:pPr lvl="1"/>
            <a:r>
              <a:rPr lang="en-US" dirty="0" smtClean="0"/>
              <a:t>EX: copper (I) has a 1+ charge</a:t>
            </a:r>
          </a:p>
          <a:p>
            <a:pPr marL="0" indent="0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Writing formulas with Stock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Stock system tells you the </a:t>
            </a:r>
            <a:r>
              <a:rPr lang="en-US" b="1" dirty="0" smtClean="0"/>
              <a:t>CHARGE</a:t>
            </a:r>
            <a:r>
              <a:rPr lang="en-US" dirty="0" smtClean="0"/>
              <a:t> of the </a:t>
            </a:r>
            <a:r>
              <a:rPr lang="en-US" dirty="0" err="1" smtClean="0"/>
              <a:t>cation</a:t>
            </a:r>
            <a:r>
              <a:rPr lang="en-US" dirty="0" smtClean="0"/>
              <a:t> inside parentheses, NOT the number of ions</a:t>
            </a:r>
          </a:p>
          <a:p>
            <a:r>
              <a:rPr lang="en-US" dirty="0" smtClean="0"/>
              <a:t>EX: copper (I) bromide</a:t>
            </a:r>
          </a:p>
          <a:p>
            <a:r>
              <a:rPr lang="en-US" dirty="0" smtClean="0"/>
              <a:t>Cu</a:t>
            </a:r>
            <a:r>
              <a:rPr lang="en-US" baseline="30000" dirty="0" smtClean="0"/>
              <a:t>1+ </a:t>
            </a:r>
            <a:r>
              <a:rPr lang="en-US" dirty="0" smtClean="0"/>
              <a:t>    Br</a:t>
            </a:r>
            <a:r>
              <a:rPr lang="en-US" baseline="30000" dirty="0" smtClean="0"/>
              <a:t>1-</a:t>
            </a:r>
          </a:p>
          <a:p>
            <a:r>
              <a:rPr lang="en-US" dirty="0" err="1" smtClean="0"/>
              <a:t>CuBr</a:t>
            </a:r>
            <a:endParaRPr lang="en-US" dirty="0" smtClean="0"/>
          </a:p>
        </p:txBody>
      </p:sp>
      <p:cxnSp>
        <p:nvCxnSpPr>
          <p:cNvPr id="5" name="Straight Arrow Connector 4"/>
          <p:cNvCxnSpPr/>
          <p:nvPr/>
        </p:nvCxnSpPr>
        <p:spPr bwMode="auto">
          <a:xfrm rot="10800000" flipV="1">
            <a:off x="2590800" y="4191000"/>
            <a:ext cx="1219200" cy="228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>
            <a:off x="2590800" y="4267200"/>
            <a:ext cx="1219200" cy="228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atom or bonded group of atoms that have lost or gained electrons to become charged</a:t>
            </a:r>
          </a:p>
          <a:p>
            <a:r>
              <a:rPr lang="en-US" dirty="0" smtClean="0"/>
              <a:t>Lose electrons= + charge</a:t>
            </a:r>
          </a:p>
          <a:p>
            <a:r>
              <a:rPr lang="en-US" dirty="0" smtClean="0"/>
              <a:t>Gain electrons= - charge</a:t>
            </a:r>
          </a:p>
          <a:p>
            <a:r>
              <a:rPr lang="en-US" dirty="0" smtClean="0"/>
              <a:t>The number of electrons lost/gained determines the charge on the 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56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Polyatomic 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Ions that contain more than one element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Writing formulas with polyatomic 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371600"/>
            <a:ext cx="7924800" cy="5486400"/>
          </a:xfrm>
        </p:spPr>
        <p:txBody>
          <a:bodyPr/>
          <a:lstStyle/>
          <a:p>
            <a:r>
              <a:rPr lang="en-US" sz="2800" dirty="0" smtClean="0"/>
              <a:t>The same general rules apply as with binary compounds</a:t>
            </a:r>
          </a:p>
          <a:p>
            <a:r>
              <a:rPr lang="en-US" sz="2800" dirty="0" smtClean="0"/>
              <a:t>Determine ion charges</a:t>
            </a:r>
          </a:p>
          <a:p>
            <a:r>
              <a:rPr lang="en-US" sz="2800" dirty="0" smtClean="0"/>
              <a:t>Determine how many of each ion are needed to equal zero</a:t>
            </a:r>
          </a:p>
          <a:p>
            <a:r>
              <a:rPr lang="en-US" sz="2800" dirty="0" smtClean="0"/>
              <a:t>Write </a:t>
            </a:r>
            <a:r>
              <a:rPr lang="en-US" sz="2800" dirty="0" err="1" smtClean="0"/>
              <a:t>cation</a:t>
            </a:r>
            <a:r>
              <a:rPr lang="en-US" sz="2800" dirty="0" smtClean="0"/>
              <a:t> symbol and anion symbol </a:t>
            </a:r>
          </a:p>
          <a:p>
            <a:r>
              <a:rPr lang="en-US" sz="2800" dirty="0" smtClean="0"/>
              <a:t>Place subscripts for each ion in the formula</a:t>
            </a:r>
          </a:p>
          <a:p>
            <a:pPr lvl="1"/>
            <a:r>
              <a:rPr lang="en-US" sz="2000" dirty="0" smtClean="0"/>
              <a:t>If only one polyatomic ion is needed, no subscript</a:t>
            </a:r>
          </a:p>
          <a:p>
            <a:pPr lvl="1"/>
            <a:r>
              <a:rPr lang="en-US" sz="2000" dirty="0" smtClean="0"/>
              <a:t>If more than one polyatomic ion is needed, place the entire polyatomic ion symbol in parentheses, then write subscript outside the parenthesis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formulas for : </a:t>
            </a:r>
          </a:p>
          <a:p>
            <a:pPr marL="0" indent="0">
              <a:buNone/>
            </a:pPr>
            <a:r>
              <a:rPr lang="en-US" dirty="0" smtClean="0"/>
              <a:t>1. Potassium hydroxide</a:t>
            </a:r>
          </a:p>
          <a:p>
            <a:pPr marL="0" indent="0">
              <a:buNone/>
            </a:pPr>
            <a:r>
              <a:rPr lang="en-US" dirty="0" smtClean="0"/>
              <a:t>2. Calcium nitrate</a:t>
            </a:r>
          </a:p>
          <a:p>
            <a:pPr marL="0" indent="0">
              <a:buNone/>
            </a:pPr>
            <a:r>
              <a:rPr lang="en-US" dirty="0" smtClean="0"/>
              <a:t>3. Ammonium chlorate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06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Multiple charges and polyatomic ions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Formulas for compounds with a </a:t>
            </a:r>
            <a:r>
              <a:rPr lang="en-US" sz="2800" dirty="0" err="1" smtClean="0"/>
              <a:t>cation</a:t>
            </a:r>
            <a:r>
              <a:rPr lang="en-US" sz="2800" dirty="0" smtClean="0"/>
              <a:t> with multiple charges and a polyatomic ion are written just like any other compound formula</a:t>
            </a:r>
          </a:p>
          <a:p>
            <a:r>
              <a:rPr lang="en-US" sz="2800" dirty="0" smtClean="0"/>
              <a:t>Determine charges on ions</a:t>
            </a:r>
          </a:p>
          <a:p>
            <a:r>
              <a:rPr lang="en-US" sz="2800" dirty="0" smtClean="0"/>
              <a:t>Write </a:t>
            </a:r>
            <a:r>
              <a:rPr lang="en-US" sz="2800" dirty="0" err="1" smtClean="0"/>
              <a:t>cation</a:t>
            </a:r>
            <a:r>
              <a:rPr lang="en-US" sz="2800" dirty="0" smtClean="0"/>
              <a:t> and anion symbols with charges</a:t>
            </a:r>
          </a:p>
          <a:p>
            <a:r>
              <a:rPr lang="en-US" sz="2800" dirty="0" err="1" smtClean="0"/>
              <a:t>Criss</a:t>
            </a:r>
            <a:r>
              <a:rPr lang="en-US" sz="2800" dirty="0" smtClean="0"/>
              <a:t> cross numbers</a:t>
            </a:r>
          </a:p>
          <a:p>
            <a:r>
              <a:rPr lang="en-US" sz="2800" dirty="0" smtClean="0"/>
              <a:t>Place polyatomic ion in parentheses if you have more than one in the compound’s formula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02884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Write the formula for each of the following compounds:</a:t>
            </a:r>
          </a:p>
          <a:p>
            <a:pPr marL="514350" indent="-514350">
              <a:buAutoNum type="arabicPeriod"/>
            </a:pPr>
            <a:r>
              <a:rPr lang="en-US" dirty="0" smtClean="0"/>
              <a:t>Copper (II) sulfate</a:t>
            </a:r>
          </a:p>
          <a:p>
            <a:pPr marL="514350" indent="-514350">
              <a:buAutoNum type="arabicPeriod"/>
            </a:pPr>
            <a:r>
              <a:rPr lang="en-US" dirty="0" smtClean="0"/>
              <a:t>Manganese (III) nitrate</a:t>
            </a:r>
          </a:p>
          <a:p>
            <a:pPr marL="514350" indent="-514350">
              <a:buAutoNum type="arabicPeriod"/>
            </a:pPr>
            <a:r>
              <a:rPr lang="en-US" dirty="0" smtClean="0"/>
              <a:t>Iron (II) phosphate</a:t>
            </a:r>
          </a:p>
          <a:p>
            <a:pPr marL="514350" indent="-514350">
              <a:buAutoNum type="arabicPeriod"/>
            </a:pPr>
            <a:r>
              <a:rPr lang="en-US" dirty="0" smtClean="0"/>
              <a:t>Iron (III) dichromate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239000" cy="914400"/>
          </a:xfrm>
        </p:spPr>
        <p:txBody>
          <a:bodyPr/>
          <a:lstStyle/>
          <a:p>
            <a:r>
              <a:rPr lang="en-US" dirty="0" smtClean="0"/>
              <a:t>Naming ionic compounds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066800"/>
            <a:ext cx="7239000" cy="4648200"/>
          </a:xfrm>
        </p:spPr>
        <p:txBody>
          <a:bodyPr/>
          <a:lstStyle/>
          <a:p>
            <a:r>
              <a:rPr lang="en-US" dirty="0" smtClean="0"/>
              <a:t>Binary compounds:</a:t>
            </a:r>
          </a:p>
          <a:p>
            <a:pPr lvl="1"/>
            <a:r>
              <a:rPr lang="en-US" dirty="0" smtClean="0"/>
              <a:t>Name </a:t>
            </a:r>
            <a:r>
              <a:rPr lang="en-US" dirty="0" err="1" smtClean="0"/>
              <a:t>cation</a:t>
            </a:r>
            <a:r>
              <a:rPr lang="en-US" dirty="0" smtClean="0"/>
              <a:t> first with the element name</a:t>
            </a:r>
          </a:p>
          <a:p>
            <a:pPr lvl="1"/>
            <a:r>
              <a:rPr lang="en-US" dirty="0" smtClean="0"/>
              <a:t>Name anion last. Drop the element name ending and </a:t>
            </a:r>
            <a:r>
              <a:rPr lang="en-US" dirty="0" smtClean="0">
                <a:solidFill>
                  <a:srgbClr val="FF0000"/>
                </a:solidFill>
              </a:rPr>
              <a:t>add the suffix -</a:t>
            </a:r>
            <a:r>
              <a:rPr lang="en-US" dirty="0" err="1" smtClean="0">
                <a:solidFill>
                  <a:srgbClr val="FF0000"/>
                </a:solidFill>
              </a:rPr>
              <a:t>ide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Non-binary compounds:</a:t>
            </a:r>
          </a:p>
          <a:p>
            <a:pPr lvl="1"/>
            <a:r>
              <a:rPr lang="en-US" dirty="0" smtClean="0"/>
              <a:t>Name </a:t>
            </a:r>
            <a:r>
              <a:rPr lang="en-US" dirty="0" err="1" smtClean="0"/>
              <a:t>cation</a:t>
            </a:r>
            <a:r>
              <a:rPr lang="en-US" dirty="0" smtClean="0"/>
              <a:t> first, element or polyatomic ion name</a:t>
            </a:r>
          </a:p>
          <a:p>
            <a:pPr lvl="1"/>
            <a:r>
              <a:rPr lang="en-US" dirty="0" smtClean="0"/>
              <a:t>Name anion last, polyatomic ion keeps its name, monatomic ion ends in -ide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the following compounds: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CaS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smtClean="0"/>
              <a:t>Na</a:t>
            </a:r>
            <a:r>
              <a:rPr lang="en-US" baseline="-25000" dirty="0" smtClean="0"/>
              <a:t>3</a:t>
            </a:r>
            <a:r>
              <a:rPr lang="en-US" dirty="0" smtClean="0"/>
              <a:t>N</a:t>
            </a:r>
          </a:p>
          <a:p>
            <a:pPr marL="514350" indent="-514350">
              <a:buAutoNum type="arabicPeriod"/>
            </a:pPr>
            <a:r>
              <a:rPr lang="en-US" dirty="0" smtClean="0"/>
              <a:t>Mg(NO</a:t>
            </a:r>
            <a:r>
              <a:rPr lang="en-US" baseline="-25000" dirty="0" smtClean="0"/>
              <a:t>2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</a:p>
          <a:p>
            <a:pPr marL="514350" indent="-514350">
              <a:buAutoNum type="arabicPeriod"/>
            </a:pPr>
            <a:r>
              <a:rPr lang="en-US" dirty="0" smtClean="0"/>
              <a:t>(NH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8757618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with the Stock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Names of </a:t>
            </a:r>
            <a:r>
              <a:rPr lang="en-US" dirty="0" err="1" smtClean="0"/>
              <a:t>cations</a:t>
            </a:r>
            <a:r>
              <a:rPr lang="en-US" dirty="0" smtClean="0"/>
              <a:t> with more than one charge MUST indicate which charge is on the ion by placing a Roman numeral in parentheses after the </a:t>
            </a:r>
            <a:r>
              <a:rPr lang="en-US" dirty="0" err="1" smtClean="0"/>
              <a:t>cation</a:t>
            </a:r>
            <a:endParaRPr lang="en-US" dirty="0" smtClean="0"/>
          </a:p>
          <a:p>
            <a:r>
              <a:rPr lang="en-US" dirty="0" smtClean="0"/>
              <a:t>This Roman numeral indicates </a:t>
            </a:r>
            <a:r>
              <a:rPr lang="en-US" b="1" dirty="0" smtClean="0">
                <a:solidFill>
                  <a:srgbClr val="FF0000"/>
                </a:solidFill>
              </a:rPr>
              <a:t>CHARGE</a:t>
            </a:r>
            <a:r>
              <a:rPr lang="en-US" dirty="0" smtClean="0"/>
              <a:t> not number of ions</a:t>
            </a:r>
          </a:p>
          <a:p>
            <a:r>
              <a:rPr lang="en-US" dirty="0" smtClean="0"/>
              <a:t>Example: CoCl</a:t>
            </a:r>
            <a:r>
              <a:rPr lang="en-US" baseline="-25000" dirty="0" smtClean="0"/>
              <a:t>2</a:t>
            </a:r>
            <a:r>
              <a:rPr lang="en-US" dirty="0" smtClean="0"/>
              <a:t> is cobalt (II) chloride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Name the following using the </a:t>
            </a:r>
            <a:r>
              <a:rPr lang="en-US" dirty="0"/>
              <a:t>S</a:t>
            </a:r>
            <a:r>
              <a:rPr lang="en-US" dirty="0" smtClean="0"/>
              <a:t>tock system:</a:t>
            </a:r>
          </a:p>
          <a:p>
            <a:pPr lvl="1"/>
            <a:r>
              <a:rPr lang="en-US" dirty="0" smtClean="0"/>
              <a:t>Cu</a:t>
            </a:r>
            <a:r>
              <a:rPr lang="en-US" baseline="-25000" dirty="0" smtClean="0"/>
              <a:t>2</a:t>
            </a:r>
            <a:r>
              <a:rPr lang="en-US" dirty="0" smtClean="0"/>
              <a:t>S</a:t>
            </a:r>
          </a:p>
          <a:p>
            <a:pPr lvl="1"/>
            <a:r>
              <a:rPr lang="en-US" dirty="0" err="1" smtClean="0"/>
              <a:t>CuS</a:t>
            </a:r>
            <a:endParaRPr lang="en-US" dirty="0" smtClean="0"/>
          </a:p>
          <a:p>
            <a:pPr lvl="1"/>
            <a:r>
              <a:rPr lang="en-US" dirty="0" smtClean="0"/>
              <a:t>Fe(NO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2</a:t>
            </a:r>
          </a:p>
          <a:p>
            <a:pPr lvl="1"/>
            <a:r>
              <a:rPr lang="en-US" dirty="0" smtClean="0"/>
              <a:t>Fe(NO</a:t>
            </a:r>
            <a:r>
              <a:rPr lang="en-US" baseline="-25000" dirty="0" smtClean="0"/>
              <a:t>3</a:t>
            </a:r>
            <a:r>
              <a:rPr lang="en-US" dirty="0" smtClean="0"/>
              <a:t>)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</p:spTree>
    <p:extLst>
      <p:ext uri="{BB962C8B-B14F-4D97-AF65-F5344CB8AC3E}">
        <p14:creationId xmlns:p14="http://schemas.microsoft.com/office/powerpoint/2010/main" val="1897602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Monatomic 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one atom 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01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Oxidation number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charge on a monatomic 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Valence electrons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outermost electrons that are involved in chemical bonding</a:t>
            </a:r>
          </a:p>
          <a:p>
            <a:r>
              <a:rPr lang="en-US" dirty="0" smtClean="0"/>
              <a:t>Group number will tell how many valence electrons, disregarding any ones in the ten’s place</a:t>
            </a:r>
          </a:p>
          <a:p>
            <a:r>
              <a:rPr lang="en-US" dirty="0" smtClean="0"/>
              <a:t>Ex: Group 1 has 1 valence e</a:t>
            </a:r>
            <a:r>
              <a:rPr lang="en-US" baseline="30000" dirty="0" smtClean="0"/>
              <a:t>- </a:t>
            </a:r>
            <a:r>
              <a:rPr lang="en-US" dirty="0" smtClean="0"/>
              <a:t>    Group 13 has three valence e</a:t>
            </a:r>
            <a:r>
              <a:rPr lang="en-US" baseline="30000" dirty="0" smtClean="0"/>
              <a:t>-</a:t>
            </a:r>
            <a:r>
              <a:rPr lang="en-US" dirty="0" smtClean="0"/>
              <a:t> Group 18 has 8 valence e</a:t>
            </a:r>
            <a:r>
              <a:rPr lang="en-US" baseline="30000" dirty="0" smtClean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659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Octet Rule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 atoms- except for hydrogen and helium- need 8 electrons in their outmost energy level to be stable</a:t>
            </a:r>
          </a:p>
          <a:p>
            <a:pPr lvl="1"/>
            <a:r>
              <a:rPr lang="en-US" dirty="0" smtClean="0"/>
              <a:t>Hydrogen and helium need 2 electrons to be stable</a:t>
            </a:r>
          </a:p>
          <a:p>
            <a:r>
              <a:rPr lang="en-US" dirty="0" smtClean="0"/>
              <a:t>Atoms bond with each other to become stable</a:t>
            </a:r>
          </a:p>
          <a:p>
            <a:r>
              <a:rPr lang="en-US" dirty="0" smtClean="0"/>
              <a:t>Bonds can be ionic or covalent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385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Formation of 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Elements in groups 1-13 form positive ions</a:t>
            </a:r>
          </a:p>
          <a:p>
            <a:pPr lvl="1"/>
            <a:r>
              <a:rPr lang="en-US" dirty="0" smtClean="0"/>
              <a:t>Most of the transition metals can form ions with multiple charges</a:t>
            </a:r>
          </a:p>
          <a:p>
            <a:pPr lvl="1"/>
            <a:r>
              <a:rPr lang="en-US" dirty="0" smtClean="0"/>
              <a:t>Example: copper can form +1 and +2 ions</a:t>
            </a:r>
          </a:p>
          <a:p>
            <a:r>
              <a:rPr lang="en-US" dirty="0" smtClean="0"/>
              <a:t>Elements in group 14 can be +4 or -4</a:t>
            </a:r>
          </a:p>
          <a:p>
            <a:r>
              <a:rPr lang="en-US" dirty="0" smtClean="0"/>
              <a:t>Elements in groups 15-17 tend to form negative 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0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1845"/>
            <a:ext cx="7239000" cy="914400"/>
          </a:xfrm>
        </p:spPr>
        <p:txBody>
          <a:bodyPr/>
          <a:lstStyle/>
          <a:p>
            <a:r>
              <a:rPr lang="en-US" dirty="0" smtClean="0"/>
              <a:t>Ionic Bond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762000"/>
            <a:ext cx="7239000" cy="4724400"/>
          </a:xfrm>
        </p:spPr>
        <p:txBody>
          <a:bodyPr/>
          <a:lstStyle/>
          <a:p>
            <a:r>
              <a:rPr lang="en-US" sz="2800" dirty="0" smtClean="0"/>
              <a:t>Forms when electrons are transferred form atom to another, creating ions</a:t>
            </a:r>
          </a:p>
          <a:p>
            <a:r>
              <a:rPr lang="en-US" sz="2800" dirty="0" smtClean="0"/>
              <a:t>Ions of opposite charge are attracted to each other and an ionic  compound is formed</a:t>
            </a:r>
          </a:p>
          <a:p>
            <a:r>
              <a:rPr lang="en-US" sz="2800" b="1" dirty="0">
                <a:solidFill>
                  <a:srgbClr val="FF0000"/>
                </a:solidFill>
              </a:rPr>
              <a:t>The sum of the </a:t>
            </a:r>
            <a:r>
              <a:rPr lang="en-US" sz="2800" b="1" dirty="0" smtClean="0">
                <a:solidFill>
                  <a:srgbClr val="FF0000"/>
                </a:solidFill>
              </a:rPr>
              <a:t>charges of the </a:t>
            </a:r>
            <a:r>
              <a:rPr lang="en-US" sz="2800" b="1" dirty="0">
                <a:solidFill>
                  <a:srgbClr val="FF0000"/>
                </a:solidFill>
              </a:rPr>
              <a:t>ions in an ionic compound must equal </a:t>
            </a:r>
            <a:r>
              <a:rPr lang="en-US" sz="2800" b="1" dirty="0" smtClean="0">
                <a:solidFill>
                  <a:srgbClr val="FF0000"/>
                </a:solidFill>
              </a:rPr>
              <a:t>ZERO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</a:rPr>
              <a:t>For a compound formed from Cu </a:t>
            </a:r>
            <a:r>
              <a:rPr lang="en-US" baseline="30000" dirty="0" smtClean="0">
                <a:solidFill>
                  <a:srgbClr val="FFFFFF"/>
                </a:solidFill>
              </a:rPr>
              <a:t>2+ </a:t>
            </a:r>
            <a:r>
              <a:rPr lang="en-US" dirty="0" smtClean="0">
                <a:solidFill>
                  <a:srgbClr val="FFFFFF"/>
                </a:solidFill>
              </a:rPr>
              <a:t>and F</a:t>
            </a:r>
            <a:r>
              <a:rPr lang="en-US" baseline="30000" dirty="0" smtClean="0">
                <a:solidFill>
                  <a:srgbClr val="FFFFFF"/>
                </a:solidFill>
              </a:rPr>
              <a:t>- </a:t>
            </a:r>
            <a:r>
              <a:rPr lang="en-US" dirty="0" smtClean="0">
                <a:solidFill>
                  <a:srgbClr val="FFFFFF"/>
                </a:solidFill>
              </a:rPr>
              <a:t> , two fluorine ions are needed to balance the copper ion charge</a:t>
            </a:r>
            <a:endParaRPr lang="en-US" baseline="30000" dirty="0">
              <a:solidFill>
                <a:srgbClr val="FFFFFF"/>
              </a:solidFill>
            </a:endParaRPr>
          </a:p>
          <a:p>
            <a:pPr lvl="1"/>
            <a:r>
              <a:rPr lang="en-US" dirty="0"/>
              <a:t>Ex: (2+) + (1-) + (1-) = 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787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Ionic compound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Compound formed by the electrostatic attraction between ions of opposite charge</a:t>
            </a:r>
          </a:p>
          <a:p>
            <a:r>
              <a:rPr lang="en-US" dirty="0" smtClean="0"/>
              <a:t>Ex: Na</a:t>
            </a:r>
            <a:r>
              <a:rPr lang="en-US" b="1" baseline="30000" dirty="0" smtClean="0"/>
              <a:t>+</a:t>
            </a:r>
            <a:r>
              <a:rPr lang="en-US" dirty="0" smtClean="0"/>
              <a:t> and Cl </a:t>
            </a:r>
            <a:r>
              <a:rPr lang="en-US" b="1" baseline="30000" dirty="0" smtClean="0"/>
              <a:t>-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theme/theme1.xml><?xml version="1.0" encoding="utf-8"?>
<a:theme xmlns:a="http://schemas.openxmlformats.org/drawingml/2006/main" name="writing and Naming ionic Compounds">
  <a:themeElements>
    <a:clrScheme name="Office Theme 1">
      <a:dk1>
        <a:srgbClr val="808080"/>
      </a:dk1>
      <a:lt1>
        <a:srgbClr val="EBF5FF"/>
      </a:lt1>
      <a:dk2>
        <a:srgbClr val="BDDEFF"/>
      </a:dk2>
      <a:lt2>
        <a:srgbClr val="CCECFF"/>
      </a:lt2>
      <a:accent1>
        <a:srgbClr val="339966"/>
      </a:accent1>
      <a:accent2>
        <a:srgbClr val="333399"/>
      </a:accent2>
      <a:accent3>
        <a:srgbClr val="DBECFF"/>
      </a:accent3>
      <a:accent4>
        <a:srgbClr val="C9D1DA"/>
      </a:accent4>
      <a:accent5>
        <a:srgbClr val="ADCAB8"/>
      </a:accent5>
      <a:accent6>
        <a:srgbClr val="2D2D8A"/>
      </a:accent6>
      <a:hlink>
        <a:srgbClr val="66FFFF"/>
      </a:hlink>
      <a:folHlink>
        <a:srgbClr val="99FF99"/>
      </a:folHlink>
    </a:clrScheme>
    <a:fontScheme name="Office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808080"/>
        </a:dk1>
        <a:lt1>
          <a:srgbClr val="EBF5FF"/>
        </a:lt1>
        <a:dk2>
          <a:srgbClr val="BDDEFF"/>
        </a:dk2>
        <a:lt2>
          <a:srgbClr val="CCECFF"/>
        </a:lt2>
        <a:accent1>
          <a:srgbClr val="339966"/>
        </a:accent1>
        <a:accent2>
          <a:srgbClr val="333399"/>
        </a:accent2>
        <a:accent3>
          <a:srgbClr val="DBECFF"/>
        </a:accent3>
        <a:accent4>
          <a:srgbClr val="C9D1DA"/>
        </a:accent4>
        <a:accent5>
          <a:srgbClr val="ADCAB8"/>
        </a:accent5>
        <a:accent6>
          <a:srgbClr val="2D2D8A"/>
        </a:accent6>
        <a:hlink>
          <a:srgbClr val="66FFFF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336699"/>
        </a:dk1>
        <a:lt1>
          <a:srgbClr val="FFFFFF"/>
        </a:lt1>
        <a:dk2>
          <a:srgbClr val="00B4F5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D6F9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CC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336699"/>
        </a:dk1>
        <a:lt1>
          <a:srgbClr val="FFFFFF"/>
        </a:lt1>
        <a:dk2>
          <a:srgbClr val="006699"/>
        </a:dk2>
        <a:lt2>
          <a:srgbClr val="E3EBF1"/>
        </a:lt2>
        <a:accent1>
          <a:srgbClr val="033497"/>
        </a:accent1>
        <a:accent2>
          <a:srgbClr val="00CC66"/>
        </a:accent2>
        <a:accent3>
          <a:srgbClr val="AAB8CA"/>
        </a:accent3>
        <a:accent4>
          <a:srgbClr val="DADADA"/>
        </a:accent4>
        <a:accent5>
          <a:srgbClr val="AAAEC9"/>
        </a:accent5>
        <a:accent6>
          <a:srgbClr val="00B95C"/>
        </a:accent6>
        <a:hlink>
          <a:srgbClr val="6CACFA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4">
        <a:dk1>
          <a:srgbClr val="90D697"/>
        </a:dk1>
        <a:lt1>
          <a:srgbClr val="FFFFFF"/>
        </a:lt1>
        <a:dk2>
          <a:srgbClr val="339966"/>
        </a:dk2>
        <a:lt2>
          <a:srgbClr val="969696"/>
        </a:lt2>
        <a:accent1>
          <a:srgbClr val="318DF3"/>
        </a:accent1>
        <a:accent2>
          <a:srgbClr val="CCECFF"/>
        </a:accent2>
        <a:accent3>
          <a:srgbClr val="FFFFFF"/>
        </a:accent3>
        <a:accent4>
          <a:srgbClr val="7AB780"/>
        </a:accent4>
        <a:accent5>
          <a:srgbClr val="ADC5F8"/>
        </a:accent5>
        <a:accent6>
          <a:srgbClr val="B9D6E7"/>
        </a:accent6>
        <a:hlink>
          <a:srgbClr val="9900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D2FFE6"/>
        </a:lt1>
        <a:dk2>
          <a:srgbClr val="C0C0C0"/>
        </a:dk2>
        <a:lt2>
          <a:srgbClr val="CCECFF"/>
        </a:lt2>
        <a:accent1>
          <a:srgbClr val="026A4A"/>
        </a:accent1>
        <a:accent2>
          <a:srgbClr val="528FC6"/>
        </a:accent2>
        <a:accent3>
          <a:srgbClr val="DCDCDC"/>
        </a:accent3>
        <a:accent4>
          <a:srgbClr val="B3DAC4"/>
        </a:accent4>
        <a:accent5>
          <a:srgbClr val="AAB9B1"/>
        </a:accent5>
        <a:accent6>
          <a:srgbClr val="4981B3"/>
        </a:accent6>
        <a:hlink>
          <a:srgbClr val="9FDAFF"/>
        </a:hlink>
        <a:folHlink>
          <a:srgbClr val="99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3E3E5C"/>
        </a:dk1>
        <a:lt1>
          <a:srgbClr val="E6E6FF"/>
        </a:lt1>
        <a:dk2>
          <a:srgbClr val="0099CC"/>
        </a:dk2>
        <a:lt2>
          <a:srgbClr val="FFFFFF"/>
        </a:lt2>
        <a:accent1>
          <a:srgbClr val="246DB0"/>
        </a:accent1>
        <a:accent2>
          <a:srgbClr val="6666FF"/>
        </a:accent2>
        <a:accent3>
          <a:srgbClr val="AACAE2"/>
        </a:accent3>
        <a:accent4>
          <a:srgbClr val="C4C4DA"/>
        </a:accent4>
        <a:accent5>
          <a:srgbClr val="ACBAD4"/>
        </a:accent5>
        <a:accent6>
          <a:srgbClr val="5C5CE7"/>
        </a:accent6>
        <a:hlink>
          <a:srgbClr val="99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C6D5E0"/>
        </a:dk1>
        <a:lt1>
          <a:srgbClr val="D7D7EB"/>
        </a:lt1>
        <a:dk2>
          <a:srgbClr val="7DC4FF"/>
        </a:dk2>
        <a:lt2>
          <a:srgbClr val="777777"/>
        </a:lt2>
        <a:accent1>
          <a:srgbClr val="2658A2"/>
        </a:accent1>
        <a:accent2>
          <a:srgbClr val="5F5FCB"/>
        </a:accent2>
        <a:accent3>
          <a:srgbClr val="E8E8F3"/>
        </a:accent3>
        <a:accent4>
          <a:srgbClr val="A9B6BF"/>
        </a:accent4>
        <a:accent5>
          <a:srgbClr val="ACB4CE"/>
        </a:accent5>
        <a:accent6>
          <a:srgbClr val="5555B8"/>
        </a:accent6>
        <a:hlink>
          <a:srgbClr val="A1E99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B3F2"/>
        </a:dk1>
        <a:lt1>
          <a:srgbClr val="DEF6F1"/>
        </a:lt1>
        <a:dk2>
          <a:srgbClr val="CEE7FE"/>
        </a:dk2>
        <a:lt2>
          <a:srgbClr val="969696"/>
        </a:lt2>
        <a:accent1>
          <a:srgbClr val="CCECFF"/>
        </a:accent1>
        <a:accent2>
          <a:srgbClr val="8DC6FF"/>
        </a:accent2>
        <a:accent3>
          <a:srgbClr val="ECFAF7"/>
        </a:accent3>
        <a:accent4>
          <a:srgbClr val="0098CF"/>
        </a:accent4>
        <a:accent5>
          <a:srgbClr val="E2F4FF"/>
        </a:accent5>
        <a:accent6>
          <a:srgbClr val="7FB3E7"/>
        </a:accent6>
        <a:hlink>
          <a:srgbClr val="0033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969696"/>
        </a:dk1>
        <a:lt1>
          <a:srgbClr val="E6FFE6"/>
        </a:lt1>
        <a:dk2>
          <a:srgbClr val="9CE292"/>
        </a:dk2>
        <a:lt2>
          <a:srgbClr val="CEF1FE"/>
        </a:lt2>
        <a:accent1>
          <a:srgbClr val="EBB047"/>
        </a:accent1>
        <a:accent2>
          <a:srgbClr val="8DC6FF"/>
        </a:accent2>
        <a:accent3>
          <a:srgbClr val="CBEEC7"/>
        </a:accent3>
        <a:accent4>
          <a:srgbClr val="C4DAC4"/>
        </a:accent4>
        <a:accent5>
          <a:srgbClr val="F3D4B1"/>
        </a:accent5>
        <a:accent6>
          <a:srgbClr val="7FB3E7"/>
        </a:accent6>
        <a:hlink>
          <a:srgbClr val="0066FF"/>
        </a:hlink>
        <a:folHlink>
          <a:srgbClr val="00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DBFFD3"/>
        </a:dk1>
        <a:lt1>
          <a:srgbClr val="FFFFFF"/>
        </a:lt1>
        <a:dk2>
          <a:srgbClr val="CCECFF"/>
        </a:dk2>
        <a:lt2>
          <a:srgbClr val="808080"/>
        </a:lt2>
        <a:accent1>
          <a:srgbClr val="69B4FF"/>
        </a:accent1>
        <a:accent2>
          <a:srgbClr val="00CC00"/>
        </a:accent2>
        <a:accent3>
          <a:srgbClr val="FFFFFF"/>
        </a:accent3>
        <a:accent4>
          <a:srgbClr val="BBDAB4"/>
        </a:accent4>
        <a:accent5>
          <a:srgbClr val="B9D6FF"/>
        </a:accent5>
        <a:accent6>
          <a:srgbClr val="00B900"/>
        </a:accent6>
        <a:hlink>
          <a:srgbClr val="3333CC"/>
        </a:hlink>
        <a:folHlink>
          <a:srgbClr val="0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writing and Naming ionic Compounds</Template>
  <TotalTime>287</TotalTime>
  <Words>940</Words>
  <Application>Microsoft Office PowerPoint</Application>
  <PresentationFormat>On-screen Show (4:3)</PresentationFormat>
  <Paragraphs>134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Arial Black</vt:lpstr>
      <vt:lpstr>writing and Naming ionic Compounds</vt:lpstr>
      <vt:lpstr>Names and Formulas of Compounds</vt:lpstr>
      <vt:lpstr>ion</vt:lpstr>
      <vt:lpstr>Monatomic ion</vt:lpstr>
      <vt:lpstr>Oxidation number</vt:lpstr>
      <vt:lpstr>Valence electrons</vt:lpstr>
      <vt:lpstr>Octet Rule</vt:lpstr>
      <vt:lpstr>Formation of ions</vt:lpstr>
      <vt:lpstr>Ionic Bond</vt:lpstr>
      <vt:lpstr>Ionic compound</vt:lpstr>
      <vt:lpstr>Formula unit</vt:lpstr>
      <vt:lpstr>Binary compounds</vt:lpstr>
      <vt:lpstr>Cation and anion</vt:lpstr>
      <vt:lpstr>Writing formulas for binary ionic compounds</vt:lpstr>
      <vt:lpstr>Practice </vt:lpstr>
      <vt:lpstr>Writing formulas from names</vt:lpstr>
      <vt:lpstr>Practice</vt:lpstr>
      <vt:lpstr>Ions with multiple charges</vt:lpstr>
      <vt:lpstr>Ions with multiple charges</vt:lpstr>
      <vt:lpstr>Writing formulas with Stock system</vt:lpstr>
      <vt:lpstr>Polyatomic ions</vt:lpstr>
      <vt:lpstr>Writing formulas with polyatomic ions</vt:lpstr>
      <vt:lpstr>Practice</vt:lpstr>
      <vt:lpstr>Multiple charges and polyatomic ions</vt:lpstr>
      <vt:lpstr>Practice</vt:lpstr>
      <vt:lpstr>Naming ionic compounds</vt:lpstr>
      <vt:lpstr>Practice</vt:lpstr>
      <vt:lpstr>Naming with the Stock system</vt:lpstr>
      <vt:lpstr>Practice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Names and Formulas for Ionic Compound</dc:title>
  <dc:subject/>
  <dc:creator>jfarris</dc:creator>
  <cp:keywords/>
  <dc:description/>
  <cp:lastModifiedBy>Jill Farris</cp:lastModifiedBy>
  <cp:revision>16</cp:revision>
  <cp:lastPrinted>2014-10-28T12:35:22Z</cp:lastPrinted>
  <dcterms:created xsi:type="dcterms:W3CDTF">2011-10-04T15:57:48Z</dcterms:created>
  <dcterms:modified xsi:type="dcterms:W3CDTF">2014-10-29T16:13:49Z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TC010721201033</vt:lpwstr>
  </property>
</Properties>
</file>